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02" r:id="rId4"/>
    <p:sldId id="308" r:id="rId5"/>
    <p:sldId id="309" r:id="rId6"/>
    <p:sldId id="322" r:id="rId7"/>
    <p:sldId id="326" r:id="rId8"/>
    <p:sldId id="303" r:id="rId9"/>
    <p:sldId id="304" r:id="rId10"/>
    <p:sldId id="319" r:id="rId11"/>
    <p:sldId id="32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3CCCC"/>
    <a:srgbClr val="FFCCFF"/>
    <a:srgbClr val="1D528D"/>
    <a:srgbClr val="C0C0C0"/>
    <a:srgbClr val="CCCC00"/>
    <a:srgbClr val="FF99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1494-1D59-4181-B5EE-A090E1D1A2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19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5EAE-49DA-4FBB-908A-7084D89D1A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686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3C54619-12DB-4EBD-89AC-6B438C7573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622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85B4-93AF-4988-BBAC-5F370BF5A2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95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A6F08-533D-4202-9845-AE7A9F2B9E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999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AD49-3CDC-4B4B-9993-6A9512BCB4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756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432F8-3269-4278-A5B1-56C727E727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837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6E3F4-5628-4481-BD02-E21C286A94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94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1C70E-C32C-4790-B3DB-433011F567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589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C2B81-7B57-4B96-BCAF-AD8D237279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09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C432D-8B47-4C25-9706-E33BE1EAD9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131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D1C0226-5C8D-44B6-954B-F8AB4100D56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4293096"/>
            <a:ext cx="7704856" cy="1012825"/>
          </a:xfrm>
        </p:spPr>
        <p:txBody>
          <a:bodyPr/>
          <a:lstStyle/>
          <a:p>
            <a:r>
              <a:rPr lang="ru-RU" altLang="ru-RU" sz="3600" b="1" dirty="0" smtClean="0"/>
              <a:t>Автоматизированная система управления ПОО «</a:t>
            </a:r>
            <a:r>
              <a:rPr lang="en-US" altLang="ru-RU" sz="3600" b="1" dirty="0" err="1" smtClean="0"/>
              <a:t>ProCollege</a:t>
            </a:r>
            <a:r>
              <a:rPr lang="ru-RU" altLang="ru-RU" sz="3600" b="1" dirty="0" smtClean="0"/>
              <a:t>»</a:t>
            </a:r>
            <a:r>
              <a:rPr lang="en-US" altLang="ru-RU" sz="3600" b="1" dirty="0" smtClean="0"/>
              <a:t/>
            </a:r>
            <a:br>
              <a:rPr lang="en-US" altLang="ru-RU" sz="3600" b="1" dirty="0" smtClean="0"/>
            </a:br>
            <a:r>
              <a:rPr lang="ru-RU" altLang="ru-RU" sz="3600" b="1" dirty="0" smtClean="0">
                <a:solidFill>
                  <a:srgbClr val="660066"/>
                </a:solidFill>
              </a:rPr>
              <a:t>для студентов и их законных представителей</a:t>
            </a:r>
            <a:endParaRPr lang="en-US" altLang="ru-RU" sz="3600" b="1" dirty="0">
              <a:solidFill>
                <a:srgbClr val="660066"/>
              </a:solidFill>
            </a:endParaRPr>
          </a:p>
        </p:txBody>
      </p:sp>
      <p:pic>
        <p:nvPicPr>
          <p:cNvPr id="5" name="Picture 4" descr="C:\Users\user\Picture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8730" cy="1440160"/>
          </a:xfrm>
          <a:prstGeom prst="ellipse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5183" y="2195572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195572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563563"/>
          </a:xfrm>
        </p:spPr>
        <p:txBody>
          <a:bodyPr/>
          <a:lstStyle/>
          <a:p>
            <a:r>
              <a:rPr lang="ru-RU" dirty="0" smtClean="0"/>
              <a:t>АСУ «</a:t>
            </a:r>
            <a:r>
              <a:rPr lang="en-US" dirty="0" err="1" smtClean="0"/>
              <a:t>ProCollege</a:t>
            </a:r>
            <a:r>
              <a:rPr lang="ru-RU" dirty="0" smtClean="0"/>
              <a:t>» гарантирует</a:t>
            </a:r>
            <a:endParaRPr lang="ru-RU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11560" y="2024063"/>
            <a:ext cx="1032263" cy="665162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11560" y="2938463"/>
            <a:ext cx="1032263" cy="665162"/>
            <a:chOff x="3174" y="2656"/>
            <a:chExt cx="1549" cy="1351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21161" y="2633663"/>
            <a:ext cx="650325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9916" y="1882894"/>
            <a:ext cx="75243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/>
              <a:t>н</a:t>
            </a:r>
            <a:r>
              <a:rPr lang="ru-RU" sz="2400" dirty="0" smtClean="0"/>
              <a:t>езависимый доступ и разграничение </a:t>
            </a:r>
            <a:r>
              <a:rPr lang="ru-RU" sz="2400" dirty="0" smtClean="0"/>
              <a:t>прав доступа к данным</a:t>
            </a:r>
            <a:endParaRPr lang="en-US" altLang="ru-RU" sz="2400" b="0" dirty="0">
              <a:solidFill>
                <a:schemeClr val="tx2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808411" y="2122488"/>
            <a:ext cx="4795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221161" y="3548063"/>
            <a:ext cx="650325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619672" y="2708920"/>
            <a:ext cx="75243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защиту данных от несанкционированного доступа и </a:t>
            </a:r>
            <a:r>
              <a:rPr lang="ru-RU" sz="2400" dirty="0" smtClean="0"/>
              <a:t>удаления</a:t>
            </a:r>
            <a:endParaRPr lang="en-US" altLang="ru-RU" sz="2400" b="0" dirty="0">
              <a:solidFill>
                <a:schemeClr val="tx2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808411" y="3036888"/>
            <a:ext cx="4795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sz="24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11560" y="3830638"/>
            <a:ext cx="1032263" cy="665162"/>
            <a:chOff x="1110" y="2656"/>
            <a:chExt cx="1549" cy="1351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611560" y="4745038"/>
            <a:ext cx="1032263" cy="665162"/>
            <a:chOff x="3174" y="2656"/>
            <a:chExt cx="1549" cy="1351"/>
          </a:xfrm>
        </p:grpSpPr>
        <p:sp>
          <p:nvSpPr>
            <p:cNvPr id="24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1221161" y="4440238"/>
            <a:ext cx="650325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91680" y="3573016"/>
            <a:ext cx="72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безопасность данных при нештатных ситуациях (отключение электропитания и др.)</a:t>
            </a:r>
            <a:endParaRPr lang="en-US" altLang="ru-RU" sz="2400" b="0" dirty="0">
              <a:solidFill>
                <a:schemeClr val="tx2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gray">
          <a:xfrm>
            <a:off x="808411" y="3929063"/>
            <a:ext cx="4795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221161" y="5354638"/>
            <a:ext cx="650325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691680" y="4573901"/>
            <a:ext cx="7128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dirty="0"/>
              <a:t>р</a:t>
            </a:r>
            <a:r>
              <a:rPr lang="ru-RU" altLang="ru-RU" sz="2400" dirty="0" smtClean="0"/>
              <a:t>езервное копирование и в</a:t>
            </a:r>
            <a:r>
              <a:rPr lang="ru-RU" altLang="ru-RU" sz="2400" dirty="0" smtClean="0"/>
              <a:t>озможность восстановления данных</a:t>
            </a:r>
            <a:endParaRPr lang="en-US" altLang="ru-RU" sz="2400" dirty="0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gray">
          <a:xfrm>
            <a:off x="808411" y="4843463"/>
            <a:ext cx="4795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3479" r="12953" b="37102"/>
          <a:stretch/>
        </p:blipFill>
        <p:spPr bwMode="auto">
          <a:xfrm>
            <a:off x="24874" y="1455450"/>
            <a:ext cx="9083630" cy="54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16632"/>
            <a:ext cx="9148681" cy="720080"/>
          </a:xfrm>
        </p:spPr>
        <p:txBody>
          <a:bodyPr/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r>
              <a:rPr lang="ru-RU" sz="2800" b="1" i="1" dirty="0" smtClean="0"/>
              <a:t>Выполнение государственных услуг </a:t>
            </a: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r>
              <a:rPr lang="ru-RU" sz="2800" b="1" i="1" dirty="0" smtClean="0"/>
              <a:t>в сфере образования электронном виде</a:t>
            </a:r>
            <a:endParaRPr lang="ru-RU" sz="28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7"/>
          <p:cNvSpPr>
            <a:spLocks noChangeArrowheads="1"/>
          </p:cNvSpPr>
          <p:nvPr/>
        </p:nvSpPr>
        <p:spPr bwMode="gray">
          <a:xfrm rot="10800000">
            <a:off x="1830510" y="1120070"/>
            <a:ext cx="5693817" cy="795971"/>
          </a:xfrm>
          <a:prstGeom prst="upArrow">
            <a:avLst>
              <a:gd name="adj1" fmla="val 68380"/>
              <a:gd name="adj2" fmla="val 7083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0070"/>
            <a:ext cx="4029075" cy="65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56" y="116632"/>
            <a:ext cx="9252520" cy="47667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Функциональные </a:t>
            </a:r>
            <a:r>
              <a:rPr lang="ru-RU" dirty="0" smtClean="0"/>
              <a:t>возможности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dirty="0" smtClean="0"/>
              <a:t>АСУ «</a:t>
            </a:r>
            <a:r>
              <a:rPr lang="en-US" dirty="0"/>
              <a:t>ProCollege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592459" y="2850853"/>
            <a:ext cx="23322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gray">
          <a:xfrm>
            <a:off x="2431560" y="2276178"/>
            <a:ext cx="82835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gray">
          <a:xfrm>
            <a:off x="2449709" y="2677815"/>
            <a:ext cx="82835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2449709" y="3185815"/>
            <a:ext cx="828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3498360" y="4679653"/>
            <a:ext cx="82835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755577" y="3744237"/>
            <a:ext cx="7744155" cy="8318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755576" y="2875031"/>
            <a:ext cx="7704855" cy="78862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gray">
          <a:xfrm>
            <a:off x="755576" y="1908384"/>
            <a:ext cx="7704856" cy="872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gray">
          <a:xfrm>
            <a:off x="683568" y="1988840"/>
            <a:ext cx="7776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Интернет-доступ 24/7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к образовательным ресурсам и результатам обучения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gray">
          <a:xfrm>
            <a:off x="827584" y="2924944"/>
            <a:ext cx="755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Система обратной связи с преподавателями и  работниками ПОО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755578" y="4679652"/>
            <a:ext cx="7719809" cy="80724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gray">
          <a:xfrm>
            <a:off x="755578" y="3789040"/>
            <a:ext cx="7704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Контроль  </a:t>
            </a:r>
            <a:r>
              <a:rPr lang="ru-RU" sz="2400" b="1" dirty="0" smtClean="0">
                <a:solidFill>
                  <a:schemeClr val="bg1"/>
                </a:solidFill>
              </a:rPr>
              <a:t>результатов </a:t>
            </a:r>
          </a:p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учебной  деятельности и посещаемости занятий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gray">
          <a:xfrm>
            <a:off x="755578" y="5589240"/>
            <a:ext cx="7777223" cy="93526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gray">
          <a:xfrm>
            <a:off x="1124092" y="5847655"/>
            <a:ext cx="6630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Выполнение гос. услуг в электронном виде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gray">
          <a:xfrm>
            <a:off x="1276492" y="4911551"/>
            <a:ext cx="6630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Удобный интерфейс страниц портала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 animBg="1"/>
      <p:bldP spid="22" grpId="0" animBg="1"/>
      <p:bldP spid="23" grpId="0" animBg="1"/>
      <p:bldP spid="25" grpId="0"/>
      <p:bldP spid="26" grpId="0"/>
      <p:bldP spid="27" grpId="0" animBg="1"/>
      <p:bldP spid="28" grpId="0"/>
      <p:bldP spid="29" grpId="0" animBg="1"/>
      <p:bldP spid="3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2116138"/>
            <a:ext cx="8496944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827585" y="1981289"/>
            <a:ext cx="7920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проектирование, создание и в дальнейшем управление ресурсами информационно-образовательной среды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AutoShape 80"/>
          <p:cNvSpPr>
            <a:spLocks noChangeArrowheads="1"/>
          </p:cNvSpPr>
          <p:nvPr/>
        </p:nvSpPr>
        <p:spPr bwMode="gray">
          <a:xfrm>
            <a:off x="323528" y="2801938"/>
            <a:ext cx="8496944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78FCB"/>
              </a:gs>
              <a:gs pos="50000">
                <a:srgbClr val="378FCB">
                  <a:gamma/>
                  <a:tint val="40000"/>
                  <a:invGamma/>
                </a:srgbClr>
              </a:gs>
              <a:gs pos="100000">
                <a:srgbClr val="378FCB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gray">
          <a:xfrm>
            <a:off x="611561" y="2708920"/>
            <a:ext cx="78488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использование обширного инструментария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>
                <a:solidFill>
                  <a:schemeClr val="tx2"/>
                </a:solidFill>
              </a:rPr>
              <a:t>представления учебно-методических материалов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gray">
          <a:xfrm>
            <a:off x="323528" y="3487738"/>
            <a:ext cx="8496944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Text Box 117"/>
          <p:cNvSpPr txBox="1">
            <a:spLocks noChangeArrowheads="1"/>
          </p:cNvSpPr>
          <p:nvPr/>
        </p:nvSpPr>
        <p:spPr bwMode="gray">
          <a:xfrm>
            <a:off x="899593" y="3356992"/>
            <a:ext cx="79208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направленность на организацию взаимодействия между субъектами учебного процесса при любой форме обучения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AutoShape 118"/>
          <p:cNvSpPr>
            <a:spLocks noChangeArrowheads="1"/>
          </p:cNvSpPr>
          <p:nvPr/>
        </p:nvSpPr>
        <p:spPr bwMode="gray">
          <a:xfrm>
            <a:off x="323528" y="4173538"/>
            <a:ext cx="8496944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78FCB"/>
              </a:gs>
              <a:gs pos="50000">
                <a:srgbClr val="378FCB">
                  <a:gamma/>
                  <a:tint val="40000"/>
                  <a:invGamma/>
                </a:srgbClr>
              </a:gs>
              <a:gs pos="100000">
                <a:srgbClr val="378FCB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" name="Text Box 119"/>
          <p:cNvSpPr txBox="1">
            <a:spLocks noChangeArrowheads="1"/>
          </p:cNvSpPr>
          <p:nvPr/>
        </p:nvSpPr>
        <p:spPr bwMode="gray">
          <a:xfrm>
            <a:off x="755577" y="4229100"/>
            <a:ext cx="7632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применение любой системы оценки </a:t>
            </a:r>
            <a:r>
              <a:rPr lang="ru-RU" dirty="0" smtClean="0">
                <a:solidFill>
                  <a:schemeClr val="tx2"/>
                </a:solidFill>
              </a:rPr>
              <a:t>результатов обучения</a:t>
            </a:r>
            <a:endParaRPr lang="ru-RU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AutoShape 120"/>
          <p:cNvSpPr>
            <a:spLocks noChangeArrowheads="1"/>
          </p:cNvSpPr>
          <p:nvPr/>
        </p:nvSpPr>
        <p:spPr bwMode="gray">
          <a:xfrm>
            <a:off x="323528" y="4859337"/>
            <a:ext cx="8496944" cy="6921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14" name="Group 155"/>
          <p:cNvGrpSpPr>
            <a:grpSpLocks/>
          </p:cNvGrpSpPr>
          <p:nvPr/>
        </p:nvGrpSpPr>
        <p:grpSpPr bwMode="auto">
          <a:xfrm>
            <a:off x="2845168" y="1700808"/>
            <a:ext cx="227176" cy="4219573"/>
            <a:chOff x="1824" y="1212"/>
            <a:chExt cx="77" cy="2658"/>
          </a:xfrm>
        </p:grpSpPr>
        <p:sp>
          <p:nvSpPr>
            <p:cNvPr id="20" name="Rectangle 152"/>
            <p:cNvSpPr>
              <a:spLocks noChangeArrowheads="1"/>
            </p:cNvSpPr>
            <p:nvPr/>
          </p:nvSpPr>
          <p:spPr bwMode="gray">
            <a:xfrm>
              <a:off x="1827" y="3630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42"/>
            <p:cNvSpPr>
              <a:spLocks noChangeArrowheads="1"/>
            </p:cNvSpPr>
            <p:nvPr/>
          </p:nvSpPr>
          <p:spPr bwMode="gray">
            <a:xfrm>
              <a:off x="1825" y="1212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3"/>
            <p:cNvSpPr>
              <a:spLocks noChangeArrowheads="1"/>
            </p:cNvSpPr>
            <p:nvPr/>
          </p:nvSpPr>
          <p:spPr bwMode="gray">
            <a:xfrm>
              <a:off x="1824" y="1780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46"/>
            <p:cNvSpPr>
              <a:spLocks noChangeArrowheads="1"/>
            </p:cNvSpPr>
            <p:nvPr/>
          </p:nvSpPr>
          <p:spPr bwMode="gray">
            <a:xfrm>
              <a:off x="1827" y="2209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148"/>
            <p:cNvSpPr>
              <a:spLocks noChangeArrowheads="1"/>
            </p:cNvSpPr>
            <p:nvPr/>
          </p:nvSpPr>
          <p:spPr bwMode="gray">
            <a:xfrm>
              <a:off x="1825" y="2641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50"/>
            <p:cNvSpPr>
              <a:spLocks noChangeArrowheads="1"/>
            </p:cNvSpPr>
            <p:nvPr/>
          </p:nvSpPr>
          <p:spPr bwMode="gray">
            <a:xfrm>
              <a:off x="1825" y="3072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156"/>
          <p:cNvGrpSpPr>
            <a:grpSpLocks/>
          </p:cNvGrpSpPr>
          <p:nvPr/>
        </p:nvGrpSpPr>
        <p:grpSpPr bwMode="auto">
          <a:xfrm>
            <a:off x="6372200" y="1711324"/>
            <a:ext cx="233075" cy="4208464"/>
            <a:chOff x="3597" y="1211"/>
            <a:chExt cx="79" cy="2651"/>
          </a:xfrm>
        </p:grpSpPr>
        <p:sp>
          <p:nvSpPr>
            <p:cNvPr id="27" name="Rectangle 153"/>
            <p:cNvSpPr>
              <a:spLocks noChangeArrowheads="1"/>
            </p:cNvSpPr>
            <p:nvPr/>
          </p:nvSpPr>
          <p:spPr bwMode="gray">
            <a:xfrm>
              <a:off x="3600" y="3622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144"/>
            <p:cNvSpPr>
              <a:spLocks noChangeArrowheads="1"/>
            </p:cNvSpPr>
            <p:nvPr/>
          </p:nvSpPr>
          <p:spPr bwMode="gray">
            <a:xfrm>
              <a:off x="3598" y="1211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145"/>
            <p:cNvSpPr>
              <a:spLocks noChangeArrowheads="1"/>
            </p:cNvSpPr>
            <p:nvPr/>
          </p:nvSpPr>
          <p:spPr bwMode="gray">
            <a:xfrm>
              <a:off x="3597" y="1779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47"/>
            <p:cNvSpPr>
              <a:spLocks noChangeArrowheads="1"/>
            </p:cNvSpPr>
            <p:nvPr/>
          </p:nvSpPr>
          <p:spPr bwMode="gray">
            <a:xfrm>
              <a:off x="3600" y="2208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149"/>
            <p:cNvSpPr>
              <a:spLocks noChangeArrowheads="1"/>
            </p:cNvSpPr>
            <p:nvPr/>
          </p:nvSpPr>
          <p:spPr bwMode="gray">
            <a:xfrm>
              <a:off x="3598" y="2640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151"/>
            <p:cNvSpPr>
              <a:spLocks noChangeArrowheads="1"/>
            </p:cNvSpPr>
            <p:nvPr/>
          </p:nvSpPr>
          <p:spPr bwMode="gray">
            <a:xfrm>
              <a:off x="3598" y="3071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563563"/>
          </a:xfrm>
        </p:spPr>
        <p:txBody>
          <a:bodyPr/>
          <a:lstStyle/>
          <a:p>
            <a:pPr algn="l"/>
            <a:r>
              <a:rPr lang="ru-RU" dirty="0" smtClean="0"/>
              <a:t>Возможности образовательной среды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Text Box 121"/>
          <p:cNvSpPr txBox="1">
            <a:spLocks noChangeArrowheads="1"/>
          </p:cNvSpPr>
          <p:nvPr/>
        </p:nvSpPr>
        <p:spPr bwMode="gray">
          <a:xfrm>
            <a:off x="395536" y="4725144"/>
            <a:ext cx="77487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+ возможности 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системы дистанционного обучения</a:t>
            </a:r>
            <a:r>
              <a:rPr lang="en-US" sz="2400" b="1" dirty="0" smtClean="0">
                <a:solidFill>
                  <a:srgbClr val="000000"/>
                </a:solidFill>
              </a:rPr>
              <a:t>MOODLE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95" y="4897374"/>
            <a:ext cx="532161" cy="39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00975" cy="764704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приемная </a:t>
            </a:r>
            <a:r>
              <a:rPr lang="ru-RU" dirty="0" smtClean="0"/>
              <a:t>комиссия он-</a:t>
            </a:r>
            <a:r>
              <a:rPr lang="ru-RU" dirty="0" err="1" smtClean="0"/>
              <a:t>лайн</a:t>
            </a:r>
            <a:endParaRPr lang="ru-RU" dirty="0" smtClean="0"/>
          </a:p>
        </p:txBody>
      </p:sp>
      <p:pic>
        <p:nvPicPr>
          <p:cNvPr id="1026" name="Picture 2" descr="F:\ПК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7164388" cy="4298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К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5"/>
          <a:stretch>
            <a:fillRect/>
          </a:stretch>
        </p:blipFill>
        <p:spPr bwMode="auto">
          <a:xfrm>
            <a:off x="2687637" y="2060848"/>
            <a:ext cx="6456363" cy="45989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81023" y="764704"/>
            <a:ext cx="2240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www.procollege.ru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707" y="755412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приемная комиссия </a:t>
            </a:r>
            <a:r>
              <a:rPr lang="ru-RU" dirty="0" err="1" smtClean="0"/>
              <a:t>он-лайн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72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9668"/>
            <a:ext cx="91805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08" y="5338539"/>
            <a:ext cx="9149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Arial Black" pitchFamily="34" charset="0"/>
              </a:rPr>
              <a:t>а</a:t>
            </a:r>
            <a:r>
              <a:rPr lang="ru-RU" sz="2800" i="1" dirty="0" smtClean="0">
                <a:latin typeface="Arial Black" pitchFamily="34" charset="0"/>
              </a:rPr>
              <a:t>ктуальное расписание занятий </a:t>
            </a:r>
          </a:p>
          <a:p>
            <a:pPr algn="ctr"/>
            <a:r>
              <a:rPr lang="ru-RU" sz="2800" i="1" dirty="0" smtClean="0">
                <a:latin typeface="Arial Black" pitchFamily="34" charset="0"/>
              </a:rPr>
              <a:t>с указанием даты, времени, аудитории</a:t>
            </a:r>
          </a:p>
          <a:p>
            <a:pPr algn="ctr"/>
            <a:r>
              <a:rPr lang="ru-RU" sz="2800" i="1" dirty="0" smtClean="0">
                <a:latin typeface="Arial Black" pitchFamily="34" charset="0"/>
              </a:rPr>
              <a:t> и фамилии преподавателя</a:t>
            </a:r>
            <a:endParaRPr lang="ru-RU" sz="2800" i="1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 b="33673"/>
          <a:stretch/>
        </p:blipFill>
        <p:spPr bwMode="auto">
          <a:xfrm>
            <a:off x="0" y="1052736"/>
            <a:ext cx="9144000" cy="42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5536" y="116632"/>
            <a:ext cx="5163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latin typeface="Arial Black" pitchFamily="34" charset="0"/>
              </a:rPr>
              <a:t>Расписание </a:t>
            </a:r>
            <a:r>
              <a:rPr lang="ru-RU" sz="3200" i="1" dirty="0">
                <a:latin typeface="Arial Black" pitchFamily="34" charset="0"/>
              </a:rPr>
              <a:t>занятий </a:t>
            </a:r>
          </a:p>
        </p:txBody>
      </p:sp>
    </p:spTree>
    <p:extLst>
      <p:ext uri="{BB962C8B-B14F-4D97-AF65-F5344CB8AC3E}">
        <p14:creationId xmlns:p14="http://schemas.microsoft.com/office/powerpoint/2010/main" val="10633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Рабочий стол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студента, родителя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9435" r="2136" b="7540"/>
          <a:stretch/>
        </p:blipFill>
        <p:spPr bwMode="auto">
          <a:xfrm>
            <a:off x="0" y="1120070"/>
            <a:ext cx="9124950" cy="583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0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Рабочий стол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студента, родителя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12" descr="Рисунок1rtr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2656"/>
            <a:ext cx="8915400" cy="64008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Ashampoo_Snap_2013.06.06_11h36m01s_031_Курс- Арбитражный процесс -ЮК-ПСО- 0-52-ОП- - Mozilla Firef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2" y="1700808"/>
            <a:ext cx="9144000" cy="546502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4132" r="14141" b="-7602"/>
          <a:stretch/>
        </p:blipFill>
        <p:spPr bwMode="auto">
          <a:xfrm>
            <a:off x="1785034" y="1112406"/>
            <a:ext cx="7219666" cy="778920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4" t="24033" b="24849"/>
          <a:stretch/>
        </p:blipFill>
        <p:spPr bwMode="auto">
          <a:xfrm>
            <a:off x="107504" y="1134036"/>
            <a:ext cx="9016621" cy="49858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7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b="8919"/>
          <a:stretch/>
        </p:blipFill>
        <p:spPr bwMode="auto">
          <a:xfrm>
            <a:off x="24874" y="1152720"/>
            <a:ext cx="9119126" cy="57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91400" cy="563563"/>
          </a:xfrm>
        </p:spPr>
        <p:txBody>
          <a:bodyPr/>
          <a:lstStyle/>
          <a:p>
            <a:r>
              <a:rPr lang="ru-RU" dirty="0" smtClean="0"/>
              <a:t>Доступ к результатам обучения. Электронный журнал</a:t>
            </a:r>
            <a:endParaRPr lang="ru-RU" dirty="0"/>
          </a:p>
        </p:txBody>
      </p:sp>
      <p:pic>
        <p:nvPicPr>
          <p:cNvPr id="4" name="Объект 3" descr="Ashampoo_Snap_2013.06.06_11h47m17s_037_Оценки- Просмотр - Mozilla Firefox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9432" t="13845" r="41834" b="13010"/>
          <a:stretch/>
        </p:blipFill>
        <p:spPr>
          <a:xfrm>
            <a:off x="13052" y="1124744"/>
            <a:ext cx="9130948" cy="5760640"/>
          </a:xfrm>
          <a:prstGeom prst="rect">
            <a:avLst/>
          </a:prstGeom>
          <a:ln w="57150"/>
        </p:spPr>
      </p:pic>
      <p:pic>
        <p:nvPicPr>
          <p:cNvPr id="5" name="Рисунок 4" descr="Ashampoo_Snap_2013.06.06_11h49m01s_038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36" y="1091645"/>
            <a:ext cx="9092064" cy="59943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722313"/>
            <a:ext cx="2240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www.procollege.ru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707" y="750739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www.is.suvc.ru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74" y="750739"/>
            <a:ext cx="687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www.suvc.ru           www.procollege.ru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516</TotalTime>
  <Words>225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cdb2004100l</vt:lpstr>
      <vt:lpstr>Image</vt:lpstr>
      <vt:lpstr>Автоматизированная система управления ПОО «ProCollege» для студентов и их законных представителей</vt:lpstr>
      <vt:lpstr>Функциональные возможности                                          АСУ «ProCollege»</vt:lpstr>
      <vt:lpstr>Возможности образовательной среды </vt:lpstr>
      <vt:lpstr>приемная комиссия он-лайн</vt:lpstr>
      <vt:lpstr>приемная комиссия он-лайн</vt:lpstr>
      <vt:lpstr>Презентация PowerPoint</vt:lpstr>
      <vt:lpstr>Рабочий стол студента, родителя</vt:lpstr>
      <vt:lpstr>Рабочий стол студента, родителя</vt:lpstr>
      <vt:lpstr>Доступ к результатам обучения. Электронный журнал</vt:lpstr>
      <vt:lpstr>АСУ «ProCollege» гарантирует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user</dc:creator>
  <cp:lastModifiedBy>Делягина Ирина Валерьевна</cp:lastModifiedBy>
  <cp:revision>50</cp:revision>
  <dcterms:created xsi:type="dcterms:W3CDTF">2014-04-01T17:44:13Z</dcterms:created>
  <dcterms:modified xsi:type="dcterms:W3CDTF">2018-07-05T07:07:30Z</dcterms:modified>
</cp:coreProperties>
</file>